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2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6131D-EB2C-4AB3-8030-9F48568342C2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56C29-9A58-49FE-8F79-56FB60B67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6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FCBE6-A5B1-4B85-AAA8-5D3A896BD6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8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입맛 서비스가 추가된다면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언급한 네이버의 서비스들과 좋은 시너지를 발휘할 수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 것입니다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저희조는</a:t>
            </a:r>
            <a:r>
              <a:rPr lang="ko-KR" altLang="en-US" dirty="0"/>
              <a:t> </a:t>
            </a:r>
            <a:r>
              <a:rPr lang="ko-KR" altLang="en-US" dirty="0" err="1"/>
              <a:t>지도웹</a:t>
            </a:r>
            <a:r>
              <a:rPr lang="en-US" altLang="ko-KR" dirty="0"/>
              <a:t>, </a:t>
            </a:r>
            <a:r>
              <a:rPr lang="ko-KR" altLang="en-US" dirty="0" err="1"/>
              <a:t>그중에서도</a:t>
            </a:r>
            <a:r>
              <a:rPr lang="ko-KR" altLang="en-US" dirty="0"/>
              <a:t> 네이버지도 웹 개선을 위한 솔루션을 </a:t>
            </a:r>
            <a:r>
              <a:rPr lang="ko-KR" altLang="en-US" dirty="0" err="1"/>
              <a:t>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네이버지도의 사용자 수를 조사하였습니다</a:t>
            </a:r>
            <a:endParaRPr lang="en-US" altLang="ko-KR" dirty="0"/>
          </a:p>
          <a:p>
            <a:r>
              <a:rPr lang="ko-KR" altLang="en-US" dirty="0"/>
              <a:t>좌측의 표는 전세계의 </a:t>
            </a:r>
            <a:r>
              <a:rPr lang="ko-KR" altLang="en-US" dirty="0" err="1"/>
              <a:t>지도웹</a:t>
            </a:r>
            <a:r>
              <a:rPr lang="ko-KR" altLang="en-US" dirty="0"/>
              <a:t> 사이트 랭킹입니다</a:t>
            </a:r>
            <a:r>
              <a:rPr lang="en-US" altLang="ko-KR" dirty="0"/>
              <a:t>. </a:t>
            </a:r>
            <a:r>
              <a:rPr lang="ko-KR" altLang="en-US" dirty="0"/>
              <a:t>정확한 방문자 수는 유료라서 알 수 없었지만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위의 </a:t>
            </a:r>
            <a:r>
              <a:rPr lang="ko-KR" altLang="en-US" dirty="0" err="1"/>
              <a:t>중국바이두와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위의 </a:t>
            </a:r>
            <a:r>
              <a:rPr lang="ko-KR" altLang="en-US" dirty="0" err="1"/>
              <a:t>구글맵스</a:t>
            </a:r>
            <a:r>
              <a:rPr lang="ko-KR" altLang="en-US" dirty="0"/>
              <a:t> 사이에 </a:t>
            </a:r>
            <a:r>
              <a:rPr lang="ko-KR" altLang="en-US" dirty="0" err="1"/>
              <a:t>랭크되어있는</a:t>
            </a:r>
            <a:r>
              <a:rPr lang="ko-KR" altLang="en-US" dirty="0"/>
              <a:t> 것을 보면 </a:t>
            </a:r>
            <a:r>
              <a:rPr lang="ko-KR" altLang="en-US" dirty="0" err="1"/>
              <a:t>네이버지도웹을</a:t>
            </a:r>
            <a:r>
              <a:rPr lang="ko-KR" altLang="en-US" dirty="0"/>
              <a:t> 많은 사람들이 이용한다는 것으로 예상할 수 있습니다</a:t>
            </a:r>
            <a:endParaRPr lang="en-US" altLang="ko-KR" dirty="0"/>
          </a:p>
          <a:p>
            <a:r>
              <a:rPr lang="ko-KR" altLang="en-US" dirty="0"/>
              <a:t>그리고 조금 더 정확한 수를 추정하기위해 </a:t>
            </a:r>
            <a:r>
              <a:rPr lang="ko-KR" altLang="en-US" dirty="0" err="1"/>
              <a:t>모바일앱</a:t>
            </a:r>
            <a:r>
              <a:rPr lang="ko-KR" altLang="en-US" dirty="0"/>
              <a:t> 사용자 수를 조사하였습니다</a:t>
            </a:r>
            <a:endParaRPr lang="en-US" altLang="ko-KR" dirty="0"/>
          </a:p>
          <a:p>
            <a:r>
              <a:rPr lang="ko-KR" altLang="en-US" dirty="0"/>
              <a:t>비록 모바일의 통계지만 앱스토어에서 앱을 설치하여 사용할 정도면 </a:t>
            </a:r>
            <a:r>
              <a:rPr lang="en-US" altLang="ko-KR" dirty="0"/>
              <a:t>pc</a:t>
            </a:r>
            <a:r>
              <a:rPr lang="ko-KR" altLang="en-US" dirty="0"/>
              <a:t>웹도 이용할 가능성이 매우 높기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네이버지도앱</a:t>
            </a:r>
            <a:r>
              <a:rPr lang="ko-KR" altLang="en-US" dirty="0"/>
              <a:t> 이용자 수는 </a:t>
            </a:r>
            <a:r>
              <a:rPr lang="en-US" altLang="ko-KR" dirty="0"/>
              <a:t>1380</a:t>
            </a:r>
            <a:r>
              <a:rPr lang="ko-KR" altLang="en-US" dirty="0"/>
              <a:t>만명이며 이용 연령층은 </a:t>
            </a:r>
            <a:r>
              <a:rPr lang="en-US" altLang="ko-KR" dirty="0"/>
              <a:t>2030</a:t>
            </a:r>
            <a:r>
              <a:rPr lang="ko-KR" altLang="en-US" dirty="0"/>
              <a:t>세대가 </a:t>
            </a:r>
            <a:r>
              <a:rPr lang="en-US" altLang="ko-KR" dirty="0"/>
              <a:t>52%</a:t>
            </a:r>
            <a:r>
              <a:rPr lang="ko-KR" altLang="en-US" dirty="0"/>
              <a:t>를 차지하고 있었고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년간 약 </a:t>
            </a:r>
            <a:r>
              <a:rPr lang="en-US" altLang="ko-KR" dirty="0"/>
              <a:t>22%</a:t>
            </a:r>
            <a:r>
              <a:rPr lang="ko-KR" altLang="en-US" dirty="0"/>
              <a:t>의 순이용자수 성장과 </a:t>
            </a:r>
            <a:r>
              <a:rPr lang="en-US" altLang="ko-KR" dirty="0"/>
              <a:t>126%</a:t>
            </a:r>
            <a:r>
              <a:rPr lang="ko-KR" altLang="en-US" dirty="0"/>
              <a:t>의 이용시간 증가 등 여러 통계를 보면 앞으로 더 많은 이용자가 </a:t>
            </a:r>
            <a:r>
              <a:rPr lang="ko-KR" altLang="en-US" dirty="0" err="1"/>
              <a:t>유입될것임을</a:t>
            </a:r>
            <a:r>
              <a:rPr lang="ko-KR" altLang="en-US" dirty="0"/>
              <a:t> 알 수 있었습니다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FCBE6-A5B1-4B85-AAA8-5D3A896BD6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00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네이버의 전략은 ‘</a:t>
            </a:r>
            <a:r>
              <a:rPr lang="en-US" altLang="ko-KR" dirty="0"/>
              <a:t>All-in-one’ </a:t>
            </a:r>
            <a:r>
              <a:rPr lang="ko-KR" altLang="en-US" dirty="0"/>
              <a:t>전략이라고 할 수 있습니다</a:t>
            </a:r>
            <a:r>
              <a:rPr lang="en-US" altLang="ko-KR" dirty="0"/>
              <a:t>. </a:t>
            </a:r>
            <a:r>
              <a:rPr lang="ko-KR" altLang="en-US" dirty="0"/>
              <a:t>다양한 기능을 네이버지도 내에서 이용하도록 하는 방침을 택하고 있습니다</a:t>
            </a:r>
            <a:r>
              <a:rPr lang="en-US" altLang="ko-KR" dirty="0"/>
              <a:t>. </a:t>
            </a:r>
            <a:r>
              <a:rPr lang="ko-KR" altLang="en-US" dirty="0"/>
              <a:t>이런 올인원전략에 일환으로 네이버는 최근 테이블주문과 네이버예약 사업을 </a:t>
            </a:r>
            <a:r>
              <a:rPr lang="ko-KR" altLang="en-US" dirty="0" err="1"/>
              <a:t>확장시키면서</a:t>
            </a:r>
            <a:r>
              <a:rPr lang="ko-KR" altLang="en-US" dirty="0"/>
              <a:t> 식당업계에도 진출하려는 모습을 보이고 있습니다</a:t>
            </a:r>
            <a:r>
              <a:rPr lang="en-US" altLang="ko-KR" dirty="0"/>
              <a:t>. </a:t>
            </a:r>
            <a:r>
              <a:rPr lang="ko-KR" altLang="en-US" dirty="0" err="1"/>
              <a:t>저희조의</a:t>
            </a:r>
            <a:r>
              <a:rPr lang="ko-KR" altLang="en-US" dirty="0"/>
              <a:t> 솔루션은 예약 및 </a:t>
            </a:r>
            <a:r>
              <a:rPr lang="ko-KR" altLang="en-US" dirty="0" err="1"/>
              <a:t>주문등으로</a:t>
            </a:r>
            <a:r>
              <a:rPr lang="ko-KR" altLang="en-US" dirty="0"/>
              <a:t> 식당에 수익이 발생할 경우 수익의 </a:t>
            </a:r>
            <a:r>
              <a:rPr lang="en-US" altLang="ko-KR" dirty="0"/>
              <a:t>2%</a:t>
            </a:r>
            <a:r>
              <a:rPr lang="ko-KR" altLang="en-US" dirty="0"/>
              <a:t>정도를 중개수수료로 얻는 기존의 수익모델을 그대로 적용할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저희조의</a:t>
            </a:r>
            <a:r>
              <a:rPr lang="ko-KR" altLang="en-US" dirty="0"/>
              <a:t> 내 입맛기능으로 더 많은 사람들을 식당과 연결해주면 그것이 수익증대의 결과로 </a:t>
            </a:r>
            <a:r>
              <a:rPr lang="ko-KR" altLang="en-US" dirty="0" err="1"/>
              <a:t>나타날것입니다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FCBE6-A5B1-4B85-AAA8-5D3A896BD6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8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설문은 구글폼을 이용하였습니다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응답자에게 프로토타입 소개 영상을 시청한 후 간단하게 작성해줄 것을 요구했습니다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응답자들 모두는 지도 서비스를 자주 이용하는 편이라 하였고</a:t>
            </a:r>
            <a:r>
              <a:rPr lang="en-US" altLang="ko-KR" dirty="0"/>
              <a:t>, </a:t>
            </a:r>
            <a:r>
              <a:rPr lang="ko-KR" altLang="en-US" dirty="0"/>
              <a:t>이 중 몇몇은 유사 맛집 추천 서비스를 이용해 본 적이 있다고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9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 결과를 분석해보면</a:t>
            </a:r>
            <a:r>
              <a:rPr lang="en-US" altLang="ko-KR" dirty="0"/>
              <a:t>, </a:t>
            </a:r>
            <a:r>
              <a:rPr lang="ko-KR" altLang="en-US" dirty="0"/>
              <a:t>접근성을 높이고자 했던 저희의 의도가 이용자들에게 잘 전달되었다는 인상을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두드러진 특징으로는</a:t>
            </a:r>
            <a:r>
              <a:rPr lang="en-US" altLang="ko-KR" dirty="0"/>
              <a:t>, </a:t>
            </a:r>
            <a:r>
              <a:rPr lang="ko-KR" altLang="en-US" dirty="0"/>
              <a:t>이용자들이 대체로 내 입맛이 정확하게 반영되어 정교한 방식으로 식당 목록을 추천 받고 싶어한다는 점이었습니다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1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최적화된 식당 목록을 추천 받기 위해서는 정교한 알고리즘을 짜는 것도 중요하지만</a:t>
            </a:r>
            <a:r>
              <a:rPr lang="en-US" altLang="ko-KR" dirty="0"/>
              <a:t>, </a:t>
            </a:r>
            <a:r>
              <a:rPr lang="ko-KR" altLang="en-US" dirty="0"/>
              <a:t>데이터 확보가 우선입니다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만든 프로토타입이 실제로 구현된다고 할 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큰 노력을 기울여야 하는 부분은 이용자의 입맛</a:t>
            </a:r>
            <a:r>
              <a:rPr lang="en-US" altLang="ko-KR" dirty="0"/>
              <a:t>, </a:t>
            </a:r>
            <a:r>
              <a:rPr lang="ko-KR" altLang="en-US" dirty="0"/>
              <a:t>식당이 제공하는 메뉴 같은 정보를 많이</a:t>
            </a:r>
            <a:r>
              <a:rPr lang="en-US" altLang="ko-KR" dirty="0"/>
              <a:t>, </a:t>
            </a:r>
            <a:r>
              <a:rPr lang="ko-KR" altLang="en-US" dirty="0"/>
              <a:t>정확하게 확보하는 것이라고 생각합니다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확보는 모든 큐레이션 서비스의 최우선 과제입니다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3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 서비스를 제공하는 네이버</a:t>
            </a:r>
            <a:r>
              <a:rPr lang="en-US" altLang="ko-KR" dirty="0"/>
              <a:t>,</a:t>
            </a:r>
            <a:r>
              <a:rPr lang="ko-KR" altLang="en-US" dirty="0"/>
              <a:t>카카오</a:t>
            </a:r>
            <a:r>
              <a:rPr lang="en-US" altLang="ko-KR" dirty="0"/>
              <a:t>,</a:t>
            </a:r>
            <a:r>
              <a:rPr lang="ko-KR" altLang="en-US" dirty="0"/>
              <a:t>구글과 같은 대형 플랫폼은 이용자의 데이터를 확보하기에 좋은 환경을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지도 서비스에 내 입맛 서비스를 추가 제공하는 것은 그리 어려운 일이 아니라고 생각합니다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0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네이버는 </a:t>
            </a:r>
            <a:r>
              <a:rPr lang="ko-KR" altLang="en-US" dirty="0" err="1"/>
              <a:t>스마트플레이스라는</a:t>
            </a:r>
            <a:r>
              <a:rPr lang="ko-KR" altLang="en-US" dirty="0"/>
              <a:t> 서비스를 활용하여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지역 내 모든 영업점의 정보를 지도에 표시하려는 노력을 기울이고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0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확보한 영업점의 정보를 이용해서 예약 및 주문 시스템을 구축하고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리뷰를 장려하며 더 많은 정보를 확보하려는 노력을 기울이고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82985-F5EB-4710-88AF-F822FB7C60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0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4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0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9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5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4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99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4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0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9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5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C6AF8-1DFD-4F1B-A0D3-E3CD891AC548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F6D40-3B2B-49CE-B25D-BFBAA91CC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5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tum.kr/archives/136698" TargetMode="External"/><Relationship Id="rId4" Type="http://schemas.openxmlformats.org/officeDocument/2006/relationships/hyperlink" Target="https://www.similarweb.com/top-websites/category/reference-materials/ma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.naver.com/v5/directions/14174972.07840645,4349664.976352371,%EC%9C%A0%EC%84%B1%EC%8B%9C%EC%99%B8%EB%B2%84%EC%8A%A4%EC%A0%95%EB%A5%98%EC%86%8C,13323566,PLACE_POI/14176063.399034437,4351188.165369181,%EC%B6%A9%EB%82%A8%EB%8C%80%ED%95%99%EA%B5%90%EB%8C%80%EB%8D%95%EC%BA%A0%ED%8D%BC%EC%8A%A4,11591645,PLACE_POI/-/transit?c=14174499.9536500,4350311.3435038,14,0,0,0,dh" TargetMode="External"/><Relationship Id="rId5" Type="http://schemas.openxmlformats.org/officeDocument/2006/relationships/hyperlink" Target="https://map.naver.com/v5/?c=14174693.1451584,4351020.2140396,15,0,0,0,dh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.naver.com/v5/search/%EC%B6%A9%EB%82%A8%EB%8C%80%ED%95%99%EA%B5%90%20%EC%A0%95%EC%8B%AC%ED%99%94%ED%99%80/place/11639632?c=14175867.9463407,4349430.5324402,15,0,0,0,dh" TargetMode="External"/><Relationship Id="rId4" Type="http://schemas.openxmlformats.org/officeDocument/2006/relationships/hyperlink" Target="https://www.dsi.re.kr/menu.es?mid=a105100000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sk-nearby.com/map" TargetMode="External"/><Relationship Id="rId5" Type="http://schemas.openxmlformats.org/officeDocument/2006/relationships/hyperlink" Target="https://www.google.com/maps/search/%ED%83%80%EC%8A%88+/@36.3414008,127.3390381,14z?hl=ko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2237" y="2719066"/>
            <a:ext cx="58817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/>
              <a:t>구글 스프린트 </a:t>
            </a:r>
            <a:r>
              <a:rPr lang="en-US" altLang="ko-KR" sz="4800" dirty="0"/>
              <a:t>5</a:t>
            </a:r>
            <a:r>
              <a:rPr lang="ko-KR" altLang="en-US" sz="4800" dirty="0"/>
              <a:t>일차</a:t>
            </a:r>
            <a:endParaRPr lang="en-US" altLang="ko-KR" sz="4800" dirty="0"/>
          </a:p>
          <a:p>
            <a:pPr marL="685800" indent="-685800" algn="ctr">
              <a:buFontTx/>
              <a:buChar char="-"/>
            </a:pPr>
            <a:r>
              <a:rPr lang="ko-KR" altLang="en-US" sz="2800" dirty="0"/>
              <a:t>설문 분석 최종 발표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595808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0E2941B-71B4-4B6C-B1D4-FB9DB0A93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" y="-308610"/>
            <a:ext cx="21435878" cy="67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1451624" descr="EMB0000541c1738">
            <a:extLst>
              <a:ext uri="{FF2B5EF4-FFF2-40B4-BE49-F238E27FC236}">
                <a16:creationId xmlns:a16="http://schemas.microsoft.com/office/drawing/2014/main" id="{9236B0C9-D72F-4CD3-B7FC-E8539756B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580" r="60776"/>
          <a:stretch/>
        </p:blipFill>
        <p:spPr bwMode="auto">
          <a:xfrm>
            <a:off x="6637429" y="1942008"/>
            <a:ext cx="4274820" cy="46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31451624" descr="EMB0000541c1738">
            <a:extLst>
              <a:ext uri="{FF2B5EF4-FFF2-40B4-BE49-F238E27FC236}">
                <a16:creationId xmlns:a16="http://schemas.microsoft.com/office/drawing/2014/main" id="{9F5FEDE3-1EE2-4384-A19C-653E7B8FB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198" r="47232" b="63836"/>
          <a:stretch/>
        </p:blipFill>
        <p:spPr bwMode="auto">
          <a:xfrm>
            <a:off x="6637429" y="231615"/>
            <a:ext cx="5141980" cy="174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A48229-E94C-4DBD-85C2-93143B101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91"/>
          <a:stretch/>
        </p:blipFill>
        <p:spPr>
          <a:xfrm>
            <a:off x="596984" y="599354"/>
            <a:ext cx="5562217" cy="538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C9B3C-AD38-4E95-89D5-0BE42CFB112A}"/>
              </a:ext>
            </a:extLst>
          </p:cNvPr>
          <p:cNvSpPr txBox="1"/>
          <p:nvPr/>
        </p:nvSpPr>
        <p:spPr>
          <a:xfrm>
            <a:off x="2207369" y="1942008"/>
            <a:ext cx="8860119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highlight>
                  <a:srgbClr val="FFFF00"/>
                </a:highlight>
              </a:rPr>
              <a:t>최근 </a:t>
            </a:r>
            <a:r>
              <a:rPr lang="en-US" altLang="ko-KR" sz="4400" b="1" dirty="0">
                <a:highlight>
                  <a:srgbClr val="FFFF00"/>
                </a:highlight>
              </a:rPr>
              <a:t>3</a:t>
            </a:r>
            <a:r>
              <a:rPr lang="ko-KR" altLang="en-US" sz="4400" b="1" dirty="0">
                <a:highlight>
                  <a:srgbClr val="FFFF00"/>
                </a:highlight>
              </a:rPr>
              <a:t>년간 약 </a:t>
            </a:r>
            <a:r>
              <a:rPr lang="en-US" altLang="ko-KR" sz="4400" b="1" dirty="0">
                <a:highlight>
                  <a:srgbClr val="FFFF00"/>
                </a:highlight>
              </a:rPr>
              <a:t>22%</a:t>
            </a:r>
            <a:r>
              <a:rPr lang="ko-KR" altLang="en-US" sz="4400" b="1" dirty="0">
                <a:highlight>
                  <a:srgbClr val="FFFF00"/>
                </a:highlight>
              </a:rPr>
              <a:t>의 순이용자수 </a:t>
            </a:r>
          </a:p>
          <a:p>
            <a:pPr algn="ctr"/>
            <a:r>
              <a:rPr lang="en-US" altLang="ko-KR" sz="4400" b="1" dirty="0">
                <a:highlight>
                  <a:srgbClr val="FFFF00"/>
                </a:highlight>
              </a:rPr>
              <a:t>126%</a:t>
            </a:r>
            <a:r>
              <a:rPr lang="ko-KR" altLang="en-US" sz="4400" b="1" dirty="0">
                <a:highlight>
                  <a:srgbClr val="FFFF00"/>
                </a:highlight>
              </a:rPr>
              <a:t>의 이용시간 증가 </a:t>
            </a:r>
          </a:p>
          <a:p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280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231447520" descr="EMB0000541c1739">
            <a:extLst>
              <a:ext uri="{FF2B5EF4-FFF2-40B4-BE49-F238E27FC236}">
                <a16:creationId xmlns:a16="http://schemas.microsoft.com/office/drawing/2014/main" id="{2353AB87-5A4E-4572-8794-6FF5D92D7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53"/>
          <a:stretch/>
        </p:blipFill>
        <p:spPr bwMode="auto">
          <a:xfrm>
            <a:off x="4403614" y="5789310"/>
            <a:ext cx="7788386" cy="10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E10D564-C8E0-4C2D-979B-75A40132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049" y="3373041"/>
            <a:ext cx="3046141" cy="168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E24428-97D1-4C35-8A5C-69D3D889925B}"/>
              </a:ext>
            </a:extLst>
          </p:cNvPr>
          <p:cNvCxnSpPr>
            <a:cxnSpLocks/>
          </p:cNvCxnSpPr>
          <p:nvPr/>
        </p:nvCxnSpPr>
        <p:spPr>
          <a:xfrm>
            <a:off x="5871897" y="6798290"/>
            <a:ext cx="138615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88EAE2-6923-4201-9AB7-89952FE6FBA3}"/>
              </a:ext>
            </a:extLst>
          </p:cNvPr>
          <p:cNvSpPr txBox="1"/>
          <p:nvPr/>
        </p:nvSpPr>
        <p:spPr>
          <a:xfrm>
            <a:off x="8042910" y="1990651"/>
            <a:ext cx="414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중개수수료 발생</a:t>
            </a:r>
            <a:endParaRPr lang="en-US" altLang="ko-KR" sz="3600" dirty="0"/>
          </a:p>
          <a:p>
            <a:pPr algn="ctr"/>
            <a:r>
              <a:rPr lang="en-US" altLang="ko-KR" sz="3600" dirty="0"/>
              <a:t>( 2% )</a:t>
            </a:r>
            <a:endParaRPr lang="ko-KR" altLang="en-US" sz="3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92566D-283F-4FA8-B924-B122236B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50" y="1524476"/>
            <a:ext cx="2529479" cy="789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6439A9-8993-4BDA-BD50-1125ABEE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985" y="2534827"/>
            <a:ext cx="1680210" cy="16802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DFA65E-B939-4A3B-A34E-139472FEF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97" y="538400"/>
            <a:ext cx="2900137" cy="50170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8E989F5-AAFC-4A28-910A-460696922244}"/>
              </a:ext>
            </a:extLst>
          </p:cNvPr>
          <p:cNvSpPr/>
          <p:nvPr/>
        </p:nvSpPr>
        <p:spPr>
          <a:xfrm>
            <a:off x="3336373" y="2499933"/>
            <a:ext cx="1372715" cy="3722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550C8D-6081-4931-B947-B9550E4C848A}"/>
              </a:ext>
            </a:extLst>
          </p:cNvPr>
          <p:cNvSpPr/>
          <p:nvPr/>
        </p:nvSpPr>
        <p:spPr>
          <a:xfrm>
            <a:off x="6913032" y="2495730"/>
            <a:ext cx="1372715" cy="3722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7928B-4D71-4B7E-A9A3-0CF56EFF4391}"/>
              </a:ext>
            </a:extLst>
          </p:cNvPr>
          <p:cNvSpPr txBox="1"/>
          <p:nvPr/>
        </p:nvSpPr>
        <p:spPr>
          <a:xfrm>
            <a:off x="2312826" y="3997806"/>
            <a:ext cx="80570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highlight>
                  <a:srgbClr val="FFFF00"/>
                </a:highlight>
              </a:rPr>
              <a:t>향후 트렌드는 단순히 지도만</a:t>
            </a:r>
          </a:p>
          <a:p>
            <a:pPr algn="ctr"/>
            <a:r>
              <a:rPr lang="ko-KR" altLang="en-US" sz="3600" b="1" dirty="0">
                <a:highlight>
                  <a:srgbClr val="FFFF00"/>
                </a:highlight>
              </a:rPr>
              <a:t>확인하는 것이 아니라 지도플랫폼에서</a:t>
            </a:r>
          </a:p>
          <a:p>
            <a:pPr algn="ctr"/>
            <a:r>
              <a:rPr lang="ko-KR" altLang="en-US" sz="3600" b="1" dirty="0">
                <a:highlight>
                  <a:srgbClr val="FFFF00"/>
                </a:highlight>
              </a:rPr>
              <a:t>예약</a:t>
            </a:r>
            <a:r>
              <a:rPr lang="en-US" altLang="ko-KR" sz="3600" b="1" dirty="0">
                <a:highlight>
                  <a:srgbClr val="FFFF00"/>
                </a:highlight>
              </a:rPr>
              <a:t>/</a:t>
            </a:r>
            <a:r>
              <a:rPr lang="ko-KR" altLang="en-US" sz="3600" b="1" dirty="0">
                <a:highlight>
                  <a:srgbClr val="FFFF00"/>
                </a:highlight>
              </a:rPr>
              <a:t>주문까지 이루어지므로</a:t>
            </a:r>
          </a:p>
          <a:p>
            <a:pPr algn="ctr"/>
            <a:r>
              <a:rPr lang="ko-KR" altLang="en-US" sz="3600" b="1" dirty="0">
                <a:highlight>
                  <a:srgbClr val="FFFF00"/>
                </a:highlight>
              </a:rPr>
              <a:t>고객의 입맛을 정확히 추천하는 것이</a:t>
            </a:r>
          </a:p>
          <a:p>
            <a:pPr algn="ctr"/>
            <a:r>
              <a:rPr lang="ko-KR" altLang="en-US" sz="3600" b="1" dirty="0">
                <a:highlight>
                  <a:srgbClr val="FFFF00"/>
                </a:highlight>
              </a:rPr>
              <a:t>수익으로 직결되어 중요해진다</a:t>
            </a:r>
          </a:p>
        </p:txBody>
      </p:sp>
    </p:spTree>
    <p:extLst>
      <p:ext uri="{BB962C8B-B14F-4D97-AF65-F5344CB8AC3E}">
        <p14:creationId xmlns:p14="http://schemas.microsoft.com/office/powerpoint/2010/main" val="20110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556DA0-104C-4369-9AC6-83713FFA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36" y="0"/>
            <a:ext cx="7332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8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FCDD91F-F6F9-4B91-8B4F-9B5BF9C7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" y="375920"/>
            <a:ext cx="12752502" cy="49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33C7E9-7135-47E2-92B4-46B2FA53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61" y="-137310"/>
            <a:ext cx="6381744" cy="377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6BE927-E088-48E4-A909-B211A274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0"/>
            <a:ext cx="6306207" cy="34215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A09E7EC-DABC-4EA7-9D49-23BA82F69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993" y="3429000"/>
            <a:ext cx="7180014" cy="319559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6B6CED-7E67-4DD5-BC47-D28BE1979887}"/>
              </a:ext>
            </a:extLst>
          </p:cNvPr>
          <p:cNvCxnSpPr/>
          <p:nvPr/>
        </p:nvCxnSpPr>
        <p:spPr>
          <a:xfrm>
            <a:off x="2505993" y="2192357"/>
            <a:ext cx="12617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B609C0-918F-49BA-9237-30D27361A137}"/>
              </a:ext>
            </a:extLst>
          </p:cNvPr>
          <p:cNvCxnSpPr>
            <a:cxnSpLocks/>
          </p:cNvCxnSpPr>
          <p:nvPr/>
        </p:nvCxnSpPr>
        <p:spPr>
          <a:xfrm>
            <a:off x="1358402" y="3325258"/>
            <a:ext cx="10653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FC8FE2-1E6B-414F-93A3-06D98A13E968}"/>
              </a:ext>
            </a:extLst>
          </p:cNvPr>
          <p:cNvCxnSpPr>
            <a:cxnSpLocks/>
          </p:cNvCxnSpPr>
          <p:nvPr/>
        </p:nvCxnSpPr>
        <p:spPr>
          <a:xfrm>
            <a:off x="9686007" y="2192357"/>
            <a:ext cx="8130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F3D5AE1-964E-459D-BD33-B84B0A4AF8B3}"/>
              </a:ext>
            </a:extLst>
          </p:cNvPr>
          <p:cNvCxnSpPr/>
          <p:nvPr/>
        </p:nvCxnSpPr>
        <p:spPr>
          <a:xfrm>
            <a:off x="4167703" y="5462530"/>
            <a:ext cx="12617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352DAA-CD89-4FBA-B86E-7F3D84BA7505}"/>
              </a:ext>
            </a:extLst>
          </p:cNvPr>
          <p:cNvCxnSpPr>
            <a:cxnSpLocks/>
          </p:cNvCxnSpPr>
          <p:nvPr/>
        </p:nvCxnSpPr>
        <p:spPr>
          <a:xfrm>
            <a:off x="9868187" y="3325258"/>
            <a:ext cx="939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9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E1D82CA7-8C24-4DE9-B87A-E4DE8E350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7" b="21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15904A-BBEA-4707-8A05-492FAE2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07" y="1729648"/>
            <a:ext cx="9782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5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9E91918-082B-429E-9072-A4D9CED9F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 r="-1" b="21101"/>
          <a:stretch/>
        </p:blipFill>
        <p:spPr bwMode="auto">
          <a:xfrm>
            <a:off x="0" y="0"/>
            <a:ext cx="12375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8C22FC3-B216-4695-AB7B-66D8CB11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04434" cy="13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5E6F33-8119-4E6B-837D-31E4222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153863"/>
            <a:ext cx="6716272" cy="4550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031F8A-0DC3-4334-975A-5EEE028FF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484632"/>
            <a:ext cx="4004341" cy="5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219A2A-61A4-4E82-99BF-3B69A4A9527C}"/>
              </a:ext>
            </a:extLst>
          </p:cNvPr>
          <p:cNvSpPr/>
          <p:nvPr/>
        </p:nvSpPr>
        <p:spPr>
          <a:xfrm>
            <a:off x="1421176" y="1630496"/>
            <a:ext cx="947451" cy="462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C066D-3722-47C4-9856-CB16338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261937"/>
            <a:ext cx="12211050" cy="6334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9C273-BF23-4FCA-A30F-B0B642B14A4D}"/>
              </a:ext>
            </a:extLst>
          </p:cNvPr>
          <p:cNvSpPr/>
          <p:nvPr/>
        </p:nvSpPr>
        <p:spPr>
          <a:xfrm>
            <a:off x="1421176" y="1630496"/>
            <a:ext cx="947451" cy="4627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6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03186"/>
            <a:ext cx="10515600" cy="1325563"/>
          </a:xfrm>
        </p:spPr>
        <p:txBody>
          <a:bodyPr/>
          <a:lstStyle/>
          <a:p>
            <a:r>
              <a:rPr lang="ko-KR" altLang="en-US" dirty="0"/>
              <a:t>갈 수록 늘어가는 지도 활용 빈도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" y="2466973"/>
            <a:ext cx="5957759" cy="381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2" y="1613624"/>
            <a:ext cx="6050756" cy="3744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93644" y="5427272"/>
            <a:ext cx="4248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https://www.similarweb.com/top-websites/category/reference-materials/maps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000125" y="64979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838" y="6382540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5"/>
              </a:rPr>
              <a:t>https://platum.kr/archives/136698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486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2183" y="175855"/>
            <a:ext cx="10515600" cy="1325563"/>
          </a:xfrm>
        </p:spPr>
        <p:txBody>
          <a:bodyPr/>
          <a:lstStyle/>
          <a:p>
            <a:r>
              <a:rPr lang="ko-KR" altLang="en-US" dirty="0"/>
              <a:t>원하는 정보를 찾기 위해서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83" y="1746646"/>
            <a:ext cx="4271071" cy="2797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46950" y="31864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사전 투표소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23" y="3106695"/>
            <a:ext cx="4548656" cy="3364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13228" y="341844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특정 장소 검색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94" y="1189580"/>
            <a:ext cx="4210049" cy="4051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153326" y="202632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길 찾기 검색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596" y="4660887"/>
            <a:ext cx="270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5"/>
              </a:rPr>
              <a:t>https://map.naver.com/v5/?c=14174693.1451584,4351020.2140396,15,0,0,0,dh</a:t>
            </a:r>
            <a:endParaRPr lang="ko-KR" altLang="en-US" sz="900" dirty="0"/>
          </a:p>
        </p:txBody>
      </p:sp>
      <p:sp>
        <p:nvSpPr>
          <p:cNvPr id="11" name="직사각형 10"/>
          <p:cNvSpPr/>
          <p:nvPr/>
        </p:nvSpPr>
        <p:spPr>
          <a:xfrm>
            <a:off x="3150923" y="6537193"/>
            <a:ext cx="42529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5"/>
              </a:rPr>
              <a:t>https://map.naver.com/v5/?c=14174693.1451584,4351020.2140396,15,0,0,0,dh</a:t>
            </a:r>
            <a:endParaRPr lang="ko-KR" alt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8153326" y="57578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6873" y="5271073"/>
            <a:ext cx="3457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6"/>
              </a:rPr>
              <a:t>https://map.naver.com/v5/directions/14174972.07840645,4349664.976352371,%EC%9C%A0%EC%84%B1%EC%8B%9C%EC%99%B8%EB%B2%84%EC%8A%A4%EC%A0%95%EB%A5%98%EC%86%8C,13323566,PLACE_POI/14176063.399034437,4351188.165369181,%EC%B6%A9%EB%82%A8%EB%8C%80%ED%95%99%EA%B5%90%EB%8C%80%EB%8D%95%EC%BA%A0%ED%8D%BC%EC%8A%A4,11591645,PLACE_POI/-/transit?c=14174499.9536500,4350311.3435038,14,0,0,0,d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7229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2" y="257969"/>
            <a:ext cx="10515600" cy="1325563"/>
          </a:xfrm>
        </p:spPr>
        <p:txBody>
          <a:bodyPr/>
          <a:lstStyle/>
          <a:p>
            <a:r>
              <a:rPr lang="ko-KR" altLang="ko-KR" dirty="0"/>
              <a:t>타인에게</a:t>
            </a:r>
            <a:r>
              <a:rPr lang="en-US" altLang="ko-KR" dirty="0"/>
              <a:t> </a:t>
            </a:r>
            <a:r>
              <a:rPr lang="ko-KR" altLang="ko-KR" dirty="0"/>
              <a:t>정보를</a:t>
            </a:r>
            <a:r>
              <a:rPr lang="en-US" altLang="ko-KR" dirty="0"/>
              <a:t> </a:t>
            </a:r>
            <a:r>
              <a:rPr lang="ko-KR" altLang="ko-KR" dirty="0"/>
              <a:t>공유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" y="2162714"/>
            <a:ext cx="5594060" cy="431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51" y="1465773"/>
            <a:ext cx="7295456" cy="4309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5557838" y="3886201"/>
            <a:ext cx="1914525" cy="1793080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1494" y="6550819"/>
            <a:ext cx="28280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https://www.dsi.re.kr/menu.es?mid=a10510000000</a:t>
            </a:r>
            <a:endParaRPr lang="ko-KR" alt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6007894" y="5872659"/>
            <a:ext cx="54352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5"/>
              </a:rPr>
              <a:t>https://map.naver.com/v5/search/%EC%B6%A9%EB%82%A8%EB%8C%80%ED%95%99%EA%B5%90%20%EC%A0%95%EC%8B%AC%ED%99%94%ED%99%80/place/11639632?c=14175867.9463407,4349430.5324402,15,0,0,0,dh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1252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675" y="203198"/>
            <a:ext cx="10515600" cy="1325563"/>
          </a:xfrm>
        </p:spPr>
        <p:txBody>
          <a:bodyPr/>
          <a:lstStyle/>
          <a:p>
            <a:r>
              <a:rPr lang="ko-KR" altLang="en-US" dirty="0"/>
              <a:t>각종 정보를 표현하기 위한 도구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6" y="1528761"/>
            <a:ext cx="6779271" cy="3612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07" y="450056"/>
            <a:ext cx="2993537" cy="6264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472" y="2605435"/>
            <a:ext cx="5507831" cy="3664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25139" y="343721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마스크 </a:t>
            </a:r>
            <a:r>
              <a:rPr lang="ko-KR" altLang="en-US" b="1" dirty="0" err="1"/>
              <a:t>알리미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79019" y="1932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타슈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886950" y="1664494"/>
            <a:ext cx="135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지쿠터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41296" y="5261398"/>
            <a:ext cx="28448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5"/>
              </a:rPr>
              <a:t>https://www.google.com/maps/search/%ED%83%80%EC%8A%88+/@36.3414008,127.3390381,14z?hl=ko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3342736" y="6289981"/>
            <a:ext cx="17652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hlinkClick r:id="rId6"/>
              </a:rPr>
              <a:t>https://mask-nearby.com/map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6930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56" y="129382"/>
            <a:ext cx="10515600" cy="59055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다양한 지도 서비스 기획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238" y="2653390"/>
            <a:ext cx="7056283" cy="390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1164429"/>
            <a:ext cx="5521410" cy="4414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111" y="719932"/>
            <a:ext cx="6113592" cy="3192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1249669" y="2065050"/>
            <a:ext cx="306146" cy="3176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92124" y="4837569"/>
            <a:ext cx="476249" cy="52070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0942" y="1192801"/>
            <a:ext cx="306146" cy="3176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94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263" y="0"/>
            <a:ext cx="10515600" cy="1325563"/>
          </a:xfrm>
        </p:spPr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서비스 개선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240" y="1107975"/>
            <a:ext cx="9865519" cy="55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50" y="171450"/>
            <a:ext cx="10515600" cy="762001"/>
          </a:xfrm>
        </p:spPr>
        <p:txBody>
          <a:bodyPr/>
          <a:lstStyle/>
          <a:p>
            <a:r>
              <a:rPr lang="ko-KR" altLang="en-US" dirty="0"/>
              <a:t>지도 서비스 개선 </a:t>
            </a:r>
            <a:r>
              <a:rPr lang="en-US" altLang="ko-KR" dirty="0"/>
              <a:t>HMW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38" y="1014414"/>
            <a:ext cx="9586912" cy="57007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71663" y="2478881"/>
            <a:ext cx="1707356" cy="1657350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0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3325-5F4B-4FD3-B558-A92474D0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987" y="2814637"/>
            <a:ext cx="10515600" cy="1628775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예상 이용자 수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예상 수익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E7D5B-F775-456B-A99B-4D77FEC36301}"/>
              </a:ext>
            </a:extLst>
          </p:cNvPr>
          <p:cNvSpPr txBox="1"/>
          <p:nvPr/>
        </p:nvSpPr>
        <p:spPr>
          <a:xfrm>
            <a:off x="4602956" y="942975"/>
            <a:ext cx="4157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216135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811</Words>
  <Application>Microsoft Office PowerPoint</Application>
  <PresentationFormat>와이드스크린</PresentationFormat>
  <Paragraphs>72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갈 수록 늘어가는 지도 활용 빈도</vt:lpstr>
      <vt:lpstr>원하는 정보를 찾기 위해서</vt:lpstr>
      <vt:lpstr>타인에게 정보를 공유</vt:lpstr>
      <vt:lpstr>각종 정보를 표현하기 위한 도구</vt:lpstr>
      <vt:lpstr>다양한 지도 서비스 기획</vt:lpstr>
      <vt:lpstr>지도 서비스 개선 MAP</vt:lpstr>
      <vt:lpstr>지도 서비스 개선 HMW</vt:lpstr>
      <vt:lpstr> 1. 예상 이용자 수  2. 예상 수익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문영</dc:creator>
  <cp:lastModifiedBy>장 인우</cp:lastModifiedBy>
  <cp:revision>10</cp:revision>
  <dcterms:created xsi:type="dcterms:W3CDTF">2020-04-11T03:23:37Z</dcterms:created>
  <dcterms:modified xsi:type="dcterms:W3CDTF">2020-04-11T07:43:29Z</dcterms:modified>
</cp:coreProperties>
</file>